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08" r:id="rId2"/>
    <p:sldId id="461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FFFF"/>
    <a:srgbClr val="000000"/>
    <a:srgbClr val="4472C4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 autoAdjust="0"/>
    <p:restoredTop sz="93429" autoAdjust="0"/>
  </p:normalViewPr>
  <p:slideViewPr>
    <p:cSldViewPr snapToGrid="0">
      <p:cViewPr varScale="1">
        <p:scale>
          <a:sx n="116" d="100"/>
          <a:sy n="116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74D9-C2B2-4ECB-B2A5-8D274E4BA762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90C6-48C5-4563-89D0-B33959DE9FB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166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06AFB-8AD2-44AD-9ACC-B8A7C041479F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0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E032D-D59D-4A60-8C59-215F61E73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4EB0C4C-2CA8-474A-AB45-17CE2E40F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B38AAB-B462-44A7-804E-E814025D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C32973-12D1-4126-AC41-4B268D31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6CF86C-2568-4DF5-BD7C-127ADB66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823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FBC875-CAF3-4E8A-98BB-E0C9C80C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9451DD3-21B6-4B9B-B3A3-3B3A4FAFD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43ADE2-A751-4715-BA41-F5B52F21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450081-CE12-4864-8F76-B7B25D40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B8EB56-6BCE-4395-B61C-AF3B4552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84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04DA87A-5EF4-4335-A055-34C5C9C1D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6F1B180-4C3A-48D2-BA5B-DC748A22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EC17B4-A9B5-4897-A2BA-A082A512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875294-6079-4C5E-8BDB-114814A4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F74618-95E1-4261-8E8F-D7869543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37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25AA8B-5076-4E5F-8EC7-190692A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589A5F-9E3D-4B93-9E38-8EF3EAE6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8ED54B1-E4AD-4C35-9238-F725EED6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E9B39F-4412-47DB-B2A8-35DF80FF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E958F9-1C90-4A1A-87EC-FEB6648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211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49D215-ED49-4165-9BB4-E59AE585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36C118-66F1-47E5-A6A1-75DE25596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2617DC-B402-4454-934C-AC779ABB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CAB450-E9C1-46D1-93B2-AB6A00DC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722E0B-4607-472E-8678-1A7FB373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5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A0CC61-B084-4446-8847-FC01C864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DCD3F9-666E-4E62-9BB4-16E7DB76B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7B648CD-5E8C-44D0-98F6-FF21A8F3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293E3D-1853-4E3C-90F6-A6544C99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14433A-2939-4245-940A-113D163A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D039A3-3148-4D5C-BCA7-9ED56823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84176F-487E-412D-AA6B-5A00437F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DAC2292-BB2E-429B-AAD0-D4C72672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AB93FCC-FEB8-4C5B-B6F2-C39737E5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7965ADA-D255-41BE-BAA9-1BD31C5A5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7ADED55-2F7A-46E0-BEBA-7D57DD065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BB2D0BC-2366-4B4B-8343-C75436FC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9DCC35B-67C5-41AC-938E-83B36491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7365130-DBBC-4FA0-8C8F-378DC8F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31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FCC014-08D2-4BB5-9323-A99E9ED2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480C437-C85A-4C0E-8490-16511BB0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43DF825-F397-4E3D-B513-B6D4E81B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7BC4D3A-A751-4C0D-A815-CF1964E3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6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BFE7717-C498-48D3-9F83-A6F27B2D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61DA52A-7B7C-4A62-9AC6-CD521CE5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8D1BE4B-9570-4DEB-972B-ED2A9C8C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96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BF1F44-3439-41F9-9CF8-11551250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C310C6-8CFA-4F01-A272-5255B9DD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DAB03B-6C41-4BDA-BDA7-1D7D43F39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DCFC466-94B0-445B-8233-B3BA2B80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4A11B3-41C1-433A-B623-5D01BFD0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226D6-9811-4B32-9ED9-4AB6C4F1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78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BF2ED6-90CB-4826-809D-459736BA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8CCA66E-E15B-458B-9C05-B3B11FEC2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595349-5025-4AA2-9288-CB24DA24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0851C31-C4BD-4C47-B2FD-AA2F4ECF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8435D09-D99D-4AC9-AC96-273005FC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1471FA1-6B02-40A6-B603-6FB7F376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6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988D743-7054-4A38-A191-DC98533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19018E-FAF2-43DF-AE8D-9725C640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D628D9-B4DD-4B75-88E3-D9F38B777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E39B-E565-4580-8B1A-3CBA1907694D}" type="datetimeFigureOut">
              <a:rPr lang="es-CL" smtClean="0"/>
              <a:pPr/>
              <a:t>17-08-2022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2A610B-8EA7-40E6-A3C8-F1E3E95D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C32ED7-72D6-458A-A302-0F9F1BB8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03E6-DBC0-4AD9-BBE8-84E3AFDEB2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0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2">
            <a:extLst>
              <a:ext uri="{FF2B5EF4-FFF2-40B4-BE49-F238E27FC236}">
                <a16:creationId xmlns:a16="http://schemas.microsoft.com/office/drawing/2014/main" xmlns="" id="{9C95D7C4-D418-6C43-BB44-4D446BDD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b="6690"/>
          <a:stretch/>
        </p:blipFill>
        <p:spPr>
          <a:xfrm>
            <a:off x="-69574" y="0"/>
            <a:ext cx="1226157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D62975C-ED43-E749-8165-4C341C17EB02}"/>
              </a:ext>
            </a:extLst>
          </p:cNvPr>
          <p:cNvSpPr/>
          <p:nvPr/>
        </p:nvSpPr>
        <p:spPr>
          <a:xfrm>
            <a:off x="0" y="5290458"/>
            <a:ext cx="12192001" cy="11364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s-CL" sz="3200" dirty="0">
                <a:solidFill>
                  <a:schemeClr val="accent2"/>
                </a:solidFill>
                <a:latin typeface="Agency FB" panose="020B0503020202020204" pitchFamily="34" charset="0"/>
              </a:rPr>
              <a:t>   </a:t>
            </a:r>
            <a:r>
              <a:rPr lang="es-CL" sz="2000" b="1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OBSERVATORIO EUROPEO MERCADO LACTEO</a:t>
            </a:r>
            <a:r>
              <a:rPr lang="es-CL" sz="2000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  </a:t>
            </a:r>
            <a:endParaRPr lang="es-CL" sz="2000" dirty="0">
              <a:solidFill>
                <a:schemeClr val="accent2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s-CL" sz="2000" dirty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 </a:t>
            </a:r>
            <a:r>
              <a:rPr lang="es-CL" sz="2000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01</a:t>
            </a:r>
            <a:r>
              <a:rPr lang="es-CL" sz="2000" b="1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 </a:t>
            </a:r>
            <a:r>
              <a:rPr lang="es-CL" sz="2000" b="1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| </a:t>
            </a:r>
            <a:r>
              <a:rPr lang="es-CL" sz="2000" b="1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JUNIO | </a:t>
            </a:r>
            <a:r>
              <a:rPr lang="es-CL" sz="2000" b="1" dirty="0" smtClean="0">
                <a:solidFill>
                  <a:schemeClr val="accent2"/>
                </a:solidFill>
                <a:latin typeface="Bahnschrift SemiBold Condensed" panose="020B0502040204020203" pitchFamily="34" charset="0"/>
              </a:rPr>
              <a:t>2022 </a:t>
            </a:r>
            <a:endParaRPr lang="es-CL" sz="2000" b="1" dirty="0">
              <a:solidFill>
                <a:schemeClr val="accent2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5" name="Imagen 9">
            <a:extLst>
              <a:ext uri="{FF2B5EF4-FFF2-40B4-BE49-F238E27FC236}">
                <a16:creationId xmlns:a16="http://schemas.microsoft.com/office/drawing/2014/main" xmlns="" id="{0AC083A7-ED28-41A3-B982-4247C1A69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3" y="526711"/>
            <a:ext cx="6872516" cy="43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668426FB-F575-4000-82EE-F379F094508E}"/>
              </a:ext>
            </a:extLst>
          </p:cNvPr>
          <p:cNvSpPr/>
          <p:nvPr/>
        </p:nvSpPr>
        <p:spPr>
          <a:xfrm>
            <a:off x="2162174" y="394920"/>
            <a:ext cx="10029825" cy="514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1F4FBDBD-3ECD-4EAA-A370-0516EA9C8021}"/>
              </a:ext>
            </a:extLst>
          </p:cNvPr>
          <p:cNvSpPr txBox="1"/>
          <p:nvPr/>
        </p:nvSpPr>
        <p:spPr>
          <a:xfrm>
            <a:off x="2952204" y="375921"/>
            <a:ext cx="958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OBSERVATORIO EUROPEO DEL MERCADO LACTEO | </a:t>
            </a:r>
            <a:r>
              <a:rPr lang="es-CL" sz="28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01 DE JUNIO 2022</a:t>
            </a:r>
            <a:r>
              <a:rPr lang="es-CL" sz="28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   </a:t>
            </a:r>
            <a:endParaRPr lang="es-CL" sz="28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314A80C-ABC4-47BD-B3CA-A814AEA1E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" y="91084"/>
            <a:ext cx="1916525" cy="12172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EE5A695-BB83-6242-BB7A-69A76F5277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684" y="6250119"/>
            <a:ext cx="4810197" cy="6380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5EF9D4D-C477-C14B-8BC5-83A0C92FA7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8838" y="6250118"/>
            <a:ext cx="4810197" cy="638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A6969D4-BB20-DE42-ADB9-63C8243350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9736" y="6252935"/>
            <a:ext cx="4810197" cy="638019"/>
          </a:xfrm>
          <a:prstGeom prst="rect">
            <a:avLst/>
          </a:prstGeom>
        </p:spPr>
      </p:pic>
      <p:pic>
        <p:nvPicPr>
          <p:cNvPr id="30" name="Imagen 29" descr="Imagen que contiene vaca, pasto, parado, oscuro&#10;&#10;Descripción generada automáticamente">
            <a:extLst>
              <a:ext uri="{FF2B5EF4-FFF2-40B4-BE49-F238E27FC236}">
                <a16:creationId xmlns:a16="http://schemas.microsoft.com/office/drawing/2014/main" xmlns="" id="{70BA055C-2745-0C46-B7A6-72D34C3767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26089" r="23050" b="35884"/>
          <a:stretch/>
        </p:blipFill>
        <p:spPr>
          <a:xfrm>
            <a:off x="10161233" y="5495786"/>
            <a:ext cx="1796492" cy="130463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207055" y="1482986"/>
            <a:ext cx="116456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 </a:t>
            </a:r>
            <a:r>
              <a:rPr lang="es-MX" sz="1400" b="1" dirty="0"/>
              <a:t>Observatorio Europeo del mercado lácteo</a:t>
            </a:r>
            <a:endParaRPr lang="es-MX" sz="1400" dirty="0"/>
          </a:p>
          <a:p>
            <a:r>
              <a:rPr lang="es-MX" sz="1400" dirty="0"/>
              <a:t>01-06-2022</a:t>
            </a:r>
          </a:p>
          <a:p>
            <a:r>
              <a:rPr lang="es-MX" sz="1400" dirty="0"/>
              <a:t> </a:t>
            </a:r>
          </a:p>
          <a:p>
            <a:r>
              <a:rPr lang="es-MX" sz="1400" dirty="0"/>
              <a:t>·           Los precios de la mantequilla y el cheddar aumentaron, status quo para leche en polvo descremada y disminución de leche en polvo entera en la semana 21, en comparación con el promedio de las 4 semanas anteriores. Mantequilla: 723 EUR/100 kg (+4,6%), Cheddar: 426 EUR/100 kg (+ 10%), leche en polvo descremada 404 EUR/100 kg (+0,0%), leche en polvo entera 509 EUR/100 kg (-1,2</a:t>
            </a:r>
            <a:r>
              <a:rPr lang="es-MX" sz="1400" dirty="0" smtClean="0"/>
              <a:t>%).</a:t>
            </a:r>
          </a:p>
          <a:p>
            <a:endParaRPr lang="es-MX" sz="1400" dirty="0"/>
          </a:p>
          <a:p>
            <a:r>
              <a:rPr lang="es-MX" sz="1400" dirty="0"/>
              <a:t>·           Precio spot Italia de la leche más arriba, ahora en 55.8 c/kg. (29/05/2022</a:t>
            </a:r>
            <a:r>
              <a:rPr lang="es-MX" sz="1400" dirty="0" smtClean="0"/>
              <a:t>).</a:t>
            </a:r>
          </a:p>
          <a:p>
            <a:endParaRPr lang="es-MX" sz="1400" dirty="0"/>
          </a:p>
          <a:p>
            <a:r>
              <a:rPr lang="es-MX" sz="1400" dirty="0"/>
              <a:t>·           Mayores costos de alimentación (+ 1.7%) y menores costos de energía (-5%) en la semana 21 en comparación con las 4 semanas anteriores</a:t>
            </a:r>
            <a:r>
              <a:rPr lang="es-MX" sz="1400" dirty="0" smtClean="0"/>
              <a:t>.</a:t>
            </a:r>
          </a:p>
          <a:p>
            <a:endParaRPr lang="es-MX" sz="1400" dirty="0"/>
          </a:p>
          <a:p>
            <a:r>
              <a:rPr lang="es-MX" sz="1400" dirty="0"/>
              <a:t>·           Oceanía es actualmente más competitiva en precios en leche en polvo entera, mantequilla y leche en polvo descremada, la UE en cheddar</a:t>
            </a:r>
            <a:r>
              <a:rPr lang="es-MX" sz="1400" dirty="0" smtClean="0"/>
              <a:t>.</a:t>
            </a:r>
          </a:p>
          <a:p>
            <a:endParaRPr lang="es-MX" sz="1400" dirty="0"/>
          </a:p>
          <a:p>
            <a:r>
              <a:rPr lang="es-MX" sz="1400" dirty="0"/>
              <a:t>·           Las entregas de leche de la UE disminuyeron un 0,3 % en el primer trimestre de 2022</a:t>
            </a:r>
            <a:r>
              <a:rPr lang="es-MX" sz="1400" dirty="0" smtClean="0"/>
              <a:t>.</a:t>
            </a:r>
          </a:p>
          <a:p>
            <a:endParaRPr lang="es-MX" sz="1400" dirty="0"/>
          </a:p>
          <a:p>
            <a:r>
              <a:rPr lang="es-MX" sz="1400" dirty="0"/>
              <a:t>·           La crema es el único producto lácteo que aumenta la producción en el primer trimestre de 2022 (+2,6%). Caída significativa de la producción de leche en polvo descremada (-5,7%) y mantequilla (-3,3</a:t>
            </a:r>
            <a:r>
              <a:rPr lang="es-MX" sz="1400" dirty="0" smtClean="0"/>
              <a:t>%).</a:t>
            </a:r>
          </a:p>
          <a:p>
            <a:endParaRPr lang="es-MX" sz="1400" dirty="0"/>
          </a:p>
          <a:p>
            <a:r>
              <a:rPr lang="es-MX" sz="1400" dirty="0"/>
              <a:t>·           La producción de leche cruda hasta abril de 2022 también está disminuyendo en los Estados Unidos, Nueva Zelanda, la UA y el Reino Unido.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6075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111407</TotalTime>
  <Words>22</Words>
  <Application>Microsoft Office PowerPoint</Application>
  <PresentationFormat>Panorámica</PresentationFormat>
  <Paragraphs>20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Agency FB</vt:lpstr>
      <vt:lpstr>Arial</vt:lpstr>
      <vt:lpstr>Bahnschrift SemiBold Condensed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 Cantin</dc:creator>
  <cp:lastModifiedBy>Cuenta Microsoft</cp:lastModifiedBy>
  <cp:revision>475</cp:revision>
  <dcterms:created xsi:type="dcterms:W3CDTF">2020-02-13T14:51:35Z</dcterms:created>
  <dcterms:modified xsi:type="dcterms:W3CDTF">2022-08-17T15:48:55Z</dcterms:modified>
</cp:coreProperties>
</file>